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56" r:id="rId2"/>
    <p:sldId id="257" r:id="rId3"/>
    <p:sldId id="268" r:id="rId4"/>
    <p:sldId id="270" r:id="rId5"/>
    <p:sldId id="259" r:id="rId6"/>
    <p:sldId id="260" r:id="rId7"/>
    <p:sldId id="265" r:id="rId8"/>
    <p:sldId id="267" r:id="rId9"/>
    <p:sldId id="264" r:id="rId10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0929"/>
  </p:normalViewPr>
  <p:slideViewPr>
    <p:cSldViewPr>
      <p:cViewPr varScale="1">
        <p:scale>
          <a:sx n="92" d="100"/>
          <a:sy n="92" d="100"/>
        </p:scale>
        <p:origin x="-12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B615-019F-4351-9E71-0E1D76BCFB0A}" type="datetimeFigureOut">
              <a:rPr lang="en-US" smtClean="0"/>
              <a:pPr/>
              <a:t>4/12/2010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9D96D-C1C8-41E3-AFF8-552FF8B3E8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D96D-C1C8-41E3-AFF8-552FF8B3E8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D96D-C1C8-41E3-AFF8-552FF8B3E8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D96D-C1C8-41E3-AFF8-552FF8B3E8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D96D-C1C8-41E3-AFF8-552FF8B3E8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9D96D-C1C8-41E3-AFF8-552FF8B3E8C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2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A411C-1529-45E8-9216-0D68622E07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82C4DD-78D5-4E44-A1FA-C7F364FC08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4444" y="338669"/>
            <a:ext cx="2540000" cy="72248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4444" y="338669"/>
            <a:ext cx="7450667" cy="7224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0B92D-7E46-450D-BB33-151E81882A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711D7-EC78-4283-ACEA-9AB9F189D0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8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4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8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7BB3C-9783-47B0-B8CC-A742E1167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4447" y="1975556"/>
            <a:ext cx="4995333" cy="5588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9111" y="1975556"/>
            <a:ext cx="4995333" cy="558800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7795D-3D11-4BD8-9CAE-AFFF167923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85" indent="0">
              <a:buNone/>
              <a:defRPr sz="2200" b="1"/>
            </a:lvl2pPr>
            <a:lvl3pPr marL="1015970" indent="0">
              <a:buNone/>
              <a:defRPr sz="2000" b="1"/>
            </a:lvl3pPr>
            <a:lvl4pPr marL="1523955" indent="0">
              <a:buNone/>
              <a:defRPr sz="1800" b="1"/>
            </a:lvl4pPr>
            <a:lvl5pPr marL="2031940" indent="0">
              <a:buNone/>
              <a:defRPr sz="1800" b="1"/>
            </a:lvl5pPr>
            <a:lvl6pPr marL="2539925" indent="0">
              <a:buNone/>
              <a:defRPr sz="1800" b="1"/>
            </a:lvl6pPr>
            <a:lvl7pPr marL="3047910" indent="0">
              <a:buNone/>
              <a:defRPr sz="1800" b="1"/>
            </a:lvl7pPr>
            <a:lvl8pPr marL="3555893" indent="0">
              <a:buNone/>
              <a:defRPr sz="1800" b="1"/>
            </a:lvl8pPr>
            <a:lvl9pPr marL="40638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2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85" indent="0">
              <a:buNone/>
              <a:defRPr sz="2200" b="1"/>
            </a:lvl2pPr>
            <a:lvl3pPr marL="1015970" indent="0">
              <a:buNone/>
              <a:defRPr sz="2000" b="1"/>
            </a:lvl3pPr>
            <a:lvl4pPr marL="1523955" indent="0">
              <a:buNone/>
              <a:defRPr sz="1800" b="1"/>
            </a:lvl4pPr>
            <a:lvl5pPr marL="2031940" indent="0">
              <a:buNone/>
              <a:defRPr sz="1800" b="1"/>
            </a:lvl5pPr>
            <a:lvl6pPr marL="2539925" indent="0">
              <a:buNone/>
              <a:defRPr sz="1800" b="1"/>
            </a:lvl6pPr>
            <a:lvl7pPr marL="3047910" indent="0">
              <a:buNone/>
              <a:defRPr sz="1800" b="1"/>
            </a:lvl7pPr>
            <a:lvl8pPr marL="3555893" indent="0">
              <a:buNone/>
              <a:defRPr sz="1800" b="1"/>
            </a:lvl8pPr>
            <a:lvl9pPr marL="406387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2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DE251-B180-4C18-82B0-5212EFF520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9BB71-1FC4-46B0-8CA4-B1BD8EDEBA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46472-2BCA-47FA-B117-D4F3ADCD68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303391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2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85" indent="0">
              <a:buNone/>
              <a:defRPr sz="1300"/>
            </a:lvl2pPr>
            <a:lvl3pPr marL="1015970" indent="0">
              <a:buNone/>
              <a:defRPr sz="1100"/>
            </a:lvl3pPr>
            <a:lvl4pPr marL="1523955" indent="0">
              <a:buNone/>
              <a:defRPr sz="1000"/>
            </a:lvl4pPr>
            <a:lvl5pPr marL="2031940" indent="0">
              <a:buNone/>
              <a:defRPr sz="1000"/>
            </a:lvl5pPr>
            <a:lvl6pPr marL="2539925" indent="0">
              <a:buNone/>
              <a:defRPr sz="1000"/>
            </a:lvl6pPr>
            <a:lvl7pPr marL="3047910" indent="0">
              <a:buNone/>
              <a:defRPr sz="1000"/>
            </a:lvl7pPr>
            <a:lvl8pPr marL="3555893" indent="0">
              <a:buNone/>
              <a:defRPr sz="1000"/>
            </a:lvl8pPr>
            <a:lvl9pPr marL="40638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62831-0400-4B78-A40C-4A8AD6409D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600"/>
            </a:lvl1pPr>
            <a:lvl2pPr marL="507985" indent="0">
              <a:buNone/>
              <a:defRPr sz="3100"/>
            </a:lvl2pPr>
            <a:lvl3pPr marL="1015970" indent="0">
              <a:buNone/>
              <a:defRPr sz="2700"/>
            </a:lvl3pPr>
            <a:lvl4pPr marL="1523955" indent="0">
              <a:buNone/>
              <a:defRPr sz="2200"/>
            </a:lvl4pPr>
            <a:lvl5pPr marL="2031940" indent="0">
              <a:buNone/>
              <a:defRPr sz="2200"/>
            </a:lvl5pPr>
            <a:lvl6pPr marL="2539925" indent="0">
              <a:buNone/>
              <a:defRPr sz="2200"/>
            </a:lvl6pPr>
            <a:lvl7pPr marL="3047910" indent="0">
              <a:buNone/>
              <a:defRPr sz="2200"/>
            </a:lvl7pPr>
            <a:lvl8pPr marL="3555893" indent="0">
              <a:buNone/>
              <a:defRPr sz="2200"/>
            </a:lvl8pPr>
            <a:lvl9pPr marL="4063877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85" indent="0">
              <a:buNone/>
              <a:defRPr sz="1300"/>
            </a:lvl2pPr>
            <a:lvl3pPr marL="1015970" indent="0">
              <a:buNone/>
              <a:defRPr sz="1100"/>
            </a:lvl3pPr>
            <a:lvl4pPr marL="1523955" indent="0">
              <a:buNone/>
              <a:defRPr sz="1000"/>
            </a:lvl4pPr>
            <a:lvl5pPr marL="2031940" indent="0">
              <a:buNone/>
              <a:defRPr sz="1000"/>
            </a:lvl5pPr>
            <a:lvl6pPr marL="2539925" indent="0">
              <a:buNone/>
              <a:defRPr sz="1000"/>
            </a:lvl6pPr>
            <a:lvl7pPr marL="3047910" indent="0">
              <a:buNone/>
              <a:defRPr sz="1000"/>
            </a:lvl7pPr>
            <a:lvl8pPr marL="3555893" indent="0">
              <a:buNone/>
              <a:defRPr sz="1000"/>
            </a:lvl8pPr>
            <a:lvl9pPr marL="406387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AA98-7543-4FC1-B9FA-254FD2601E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101597" tIns="50797" rIns="101597" bIns="507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0"/>
            <a:ext cx="9144000" cy="5028848"/>
          </a:xfrm>
          <a:prstGeom prst="rect">
            <a:avLst/>
          </a:prstGeom>
        </p:spPr>
        <p:txBody>
          <a:bodyPr vert="horz" lIns="101597" tIns="50797" rIns="101597" bIns="507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2" y="7062614"/>
            <a:ext cx="2370667" cy="405694"/>
          </a:xfrm>
          <a:prstGeom prst="rect">
            <a:avLst/>
          </a:prstGeom>
        </p:spPr>
        <p:txBody>
          <a:bodyPr vert="horz" lIns="101597" tIns="50797" rIns="101597" bIns="507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6" y="7062614"/>
            <a:ext cx="3217333" cy="405694"/>
          </a:xfrm>
          <a:prstGeom prst="rect">
            <a:avLst/>
          </a:prstGeom>
        </p:spPr>
        <p:txBody>
          <a:bodyPr vert="horz" lIns="101597" tIns="50797" rIns="101597" bIns="507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7062614"/>
            <a:ext cx="2370667" cy="405694"/>
          </a:xfrm>
          <a:prstGeom prst="rect">
            <a:avLst/>
          </a:prstGeom>
        </p:spPr>
        <p:txBody>
          <a:bodyPr vert="horz" lIns="101597" tIns="50797" rIns="101597" bIns="507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3D1662-D6D9-4892-A839-8E53A09004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01597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88" indent="-380988" algn="l" defTabSz="101597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476" indent="-317490" algn="l" defTabSz="101597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9962" indent="-253992" algn="l" defTabSz="10159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7947" indent="-253992" algn="l" defTabSz="101597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932" indent="-253992" algn="l" defTabSz="101597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3917" indent="-253992" algn="l" defTabSz="10159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01" indent="-253992" algn="l" defTabSz="10159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886" indent="-253992" algn="l" defTabSz="10159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870" indent="-253992" algn="l" defTabSz="10159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85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7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55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4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25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10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893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877" algn="l" defTabSz="101597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57250" y="304800"/>
            <a:ext cx="8442325" cy="1423988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800" dirty="0" smtClean="0">
                <a:solidFill>
                  <a:srgbClr val="000000"/>
                </a:solidFill>
                <a:latin typeface="Arial" charset="0"/>
              </a:rPr>
              <a:t>An Indirect Approach to Promoting STEM Education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71650" y="2844800"/>
            <a:ext cx="6608763" cy="3036888"/>
          </a:xfrm>
        </p:spPr>
        <p:txBody>
          <a:bodyPr lIns="0" tIns="0" rIns="0" bIns="0">
            <a:normAutofit lnSpcReduction="10000"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Joy Davies</a:t>
            </a:r>
            <a:endParaRPr lang="en-US" dirty="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Mentor: Dr. Barron Orr</a:t>
            </a:r>
            <a:endParaRPr lang="en-US" dirty="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NASA Space Grant Symposium</a:t>
            </a:r>
            <a:endParaRPr lang="en-US" dirty="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April 17, 2010</a:t>
            </a:r>
            <a:endParaRPr lang="en-US" dirty="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University of Arizona</a:t>
            </a:r>
          </a:p>
        </p:txBody>
      </p:sp>
      <p:pic>
        <p:nvPicPr>
          <p:cNvPr id="1027" name="Picture 3" descr="\\gtk\Spacegrant\USEFUL_STUFF\Logos\SpaceGrant\spacegrant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0860" y="6705600"/>
            <a:ext cx="540589" cy="914400"/>
          </a:xfrm>
          <a:prstGeom prst="rect">
            <a:avLst/>
          </a:prstGeom>
          <a:noFill/>
        </p:spPr>
      </p:pic>
      <p:pic>
        <p:nvPicPr>
          <p:cNvPr id="1028" name="Picture 4" descr="\\gtk\Spacegrant\USEFUL_STUFF\Logos\UA\ua_logo_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6734339"/>
            <a:ext cx="1040207" cy="885661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2600" y="6762750"/>
            <a:ext cx="100361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600" y="6705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6800" y="680085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The Problem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4832350" cy="12192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	Significant national decline in US graduates with STEM related degrees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3276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2400" y="1810131"/>
            <a:ext cx="4343400" cy="381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56200" y="61722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Traditional classroom model needs to be augmented somehow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400" y="7239000"/>
            <a:ext cx="4191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 smtClean="0"/>
              <a:t>www.</a:t>
            </a:r>
            <a:r>
              <a:rPr lang="en-US" sz="800" b="1" i="1" dirty="0" smtClean="0"/>
              <a:t>darpa</a:t>
            </a:r>
            <a:r>
              <a:rPr lang="en-US" sz="800" i="1" dirty="0" smtClean="0"/>
              <a:t>.mil/IPTO/solicit/baa/RA-10-03_PIP.pdf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6985000" y="5638800"/>
            <a:ext cx="76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in.lcms.org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>
          <a:xfrm>
            <a:off x="660400" y="6400800"/>
            <a:ext cx="5080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 smtClean="0"/>
              <a:t>http://www.bvblackspin.com/2009/12/09/in-detroit-whos-scoring-lower-students-or-parents</a:t>
            </a:r>
            <a:r>
              <a:rPr lang="en-US" sz="800" dirty="0" smtClean="0"/>
              <a:t>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Working with the Pascua Yaqui tribe, we introduced</a:t>
            </a:r>
          </a:p>
          <a:p>
            <a:pPr>
              <a:buNone/>
            </a:pPr>
            <a:r>
              <a:rPr lang="en-US" sz="2800" dirty="0" smtClean="0"/>
              <a:t>technology informally in after school programs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2600" y="71628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Taken by </a:t>
            </a:r>
            <a:r>
              <a:rPr lang="en-US" sz="1000" dirty="0" err="1" smtClean="0"/>
              <a:t>Kostya</a:t>
            </a:r>
            <a:r>
              <a:rPr lang="en-US" sz="1000" dirty="0" smtClean="0"/>
              <a:t> Nakazny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383"/>
          <a:stretch>
            <a:fillRect/>
          </a:stretch>
        </p:blipFill>
        <p:spPr bwMode="auto">
          <a:xfrm>
            <a:off x="2717800" y="4191000"/>
            <a:ext cx="3124200" cy="300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84600" y="7162800"/>
            <a:ext cx="12682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Taken by Barron Orr</a:t>
            </a:r>
            <a:endParaRPr lang="en-US" sz="1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t="5000" b="5000"/>
          <a:stretch>
            <a:fillRect/>
          </a:stretch>
        </p:blipFill>
        <p:spPr bwMode="auto">
          <a:xfrm>
            <a:off x="6146800" y="2895600"/>
            <a:ext cx="3149997" cy="426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31800" y="3124200"/>
            <a:ext cx="576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Tried to meld STEM learning around their interests.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0" y="5410200"/>
            <a:ext cx="2364422" cy="20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7404556"/>
            <a:ext cx="510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http://www.inspiredbyeducation.com/wp-content/themes/intel/images/logo_computerClubhouse.gif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4394200" y="7404556"/>
            <a:ext cx="5080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http://www.imls.gov/applicants/samples/Pascua%20Yaqui%202009%20Enhancement.pdf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Interactively working with youth</a:t>
            </a:r>
          </a:p>
          <a:p>
            <a:r>
              <a:rPr lang="en-US" sz="2800" dirty="0" smtClean="0"/>
              <a:t>Ongoing weekly meetings about project development</a:t>
            </a:r>
          </a:p>
          <a:p>
            <a:r>
              <a:rPr lang="en-US" sz="2800" dirty="0" smtClean="0"/>
              <a:t>Working in a capacity building role with young adult program leaders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2400" y="7373779"/>
            <a:ext cx="15856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Taken by </a:t>
            </a:r>
            <a:r>
              <a:rPr lang="en-US" sz="1000" dirty="0" err="1" smtClean="0"/>
              <a:t>Kostya</a:t>
            </a:r>
            <a:r>
              <a:rPr lang="en-US" sz="1000" dirty="0" smtClean="0"/>
              <a:t> Nakazny 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6908800" y="7373779"/>
            <a:ext cx="12682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Taken by Barron Orr</a:t>
            </a:r>
            <a:endParaRPr lang="en-US" sz="1000" dirty="0"/>
          </a:p>
        </p:txBody>
      </p:sp>
      <p:pic>
        <p:nvPicPr>
          <p:cNvPr id="5" name="Picture 5" descr="\\gtk\Caspian\YouthMapping\PY_Clubhouse\PY_TortugaRanch_Documents\Tortuga Ranch Pix\_D3S2885_email (1).jpg"/>
          <p:cNvPicPr>
            <a:picLocks noChangeAspect="1" noChangeArrowheads="1"/>
          </p:cNvPicPr>
          <p:nvPr/>
        </p:nvPicPr>
        <p:blipFill>
          <a:blip r:embed="rId2" cstate="print"/>
          <a:srcRect r="12286"/>
          <a:stretch>
            <a:fillRect/>
          </a:stretch>
        </p:blipFill>
        <p:spPr bwMode="auto">
          <a:xfrm>
            <a:off x="4775200" y="3581400"/>
            <a:ext cx="5029200" cy="380715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0" y="4343400"/>
            <a:ext cx="4038800" cy="303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Pascua Yaqui Girls' Day Event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Girls’ Day after school program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Invited fashionable, successful Native American women to a formal dinner with all the girls' day participants </a:t>
            </a:r>
            <a:endParaRPr lang="en-US" sz="2500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500" dirty="0" smtClean="0">
                <a:solidFill>
                  <a:srgbClr val="000000"/>
                </a:solidFill>
                <a:latin typeface="Arial" charset="0"/>
              </a:rPr>
              <a:t>Served as a kickoff to the e-mentoring program</a:t>
            </a: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3389948"/>
            <a:ext cx="5255278" cy="397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22400" y="7373779"/>
            <a:ext cx="15536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Taken by Kostya Nakazny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6527800" y="7373779"/>
            <a:ext cx="1553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Taken by Kostya Nakazny</a:t>
            </a:r>
            <a:endParaRPr lang="en-US" sz="10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r="6897"/>
          <a:stretch>
            <a:fillRect/>
          </a:stretch>
        </p:blipFill>
        <p:spPr bwMode="auto">
          <a:xfrm>
            <a:off x="-1" y="3962400"/>
            <a:ext cx="4709339" cy="336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42888" y="300038"/>
            <a:ext cx="9658350" cy="1265237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Tortuga Ranch Civic Engagement Project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</a:rPr>
              <a:t>Introduced GPS and mapping technology to youth looking to explore their environment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358" y="2514600"/>
            <a:ext cx="504939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4583"/>
            <a:ext cx="5003801" cy="333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9400" y="28956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Took lots of pictures and waypoints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93800" y="7373779"/>
            <a:ext cx="1553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Taken by Kostya Nakazny</a:t>
            </a:r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6680200" y="5867400"/>
            <a:ext cx="1553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Taken by Kostya Nakazny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Introducing STEM Applications:</a:t>
            </a:r>
            <a:br>
              <a:rPr lang="en-US" dirty="0" smtClean="0"/>
            </a:br>
            <a:r>
              <a:rPr lang="en-US" sz="2000" dirty="0" smtClean="0"/>
              <a:t>Satellite Imagery and Determining Land Suitability through GIS</a:t>
            </a:r>
            <a:endParaRPr lang="en-US" sz="2000" dirty="0"/>
          </a:p>
        </p:txBody>
      </p:sp>
      <p:pic>
        <p:nvPicPr>
          <p:cNvPr id="1037" name="Picture 13" descr="C:\Documents and Settings\joyd\my documents\My Pictures\Calculation.gif"/>
          <p:cNvPicPr>
            <a:picLocks noChangeAspect="1" noChangeArrowheads="1"/>
          </p:cNvPicPr>
          <p:nvPr/>
        </p:nvPicPr>
        <p:blipFill>
          <a:blip r:embed="rId3" cstate="print"/>
          <a:srcRect l="14583" t="15858" r="14583" b="16440"/>
          <a:stretch>
            <a:fillRect/>
          </a:stretch>
        </p:blipFill>
        <p:spPr bwMode="auto">
          <a:xfrm>
            <a:off x="4756309" y="4648200"/>
            <a:ext cx="5206846" cy="2971800"/>
          </a:xfrm>
          <a:prstGeom prst="rect">
            <a:avLst/>
          </a:prstGeom>
          <a:noFill/>
        </p:spPr>
      </p:pic>
      <p:pic>
        <p:nvPicPr>
          <p:cNvPr id="1039" name="Picture 15" descr="C:\Documents and Settings\joyd\my documents\My Pictures\Tortuga Ran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3428" y="1752600"/>
            <a:ext cx="4874172" cy="26670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2057400"/>
            <a:ext cx="4089400" cy="447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6553200"/>
            <a:ext cx="431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http://maps.google.com/maps/ms?ie=UTF8&amp;hl=en&amp;msa=0&amp;msid=113516039571418718338.00046ead3d06acaf49634&amp;t=h&amp;z=12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youth-adult partnerships</a:t>
            </a:r>
          </a:p>
          <a:p>
            <a:r>
              <a:rPr lang="en-US" dirty="0" smtClean="0"/>
              <a:t>Increased engagement with science</a:t>
            </a:r>
          </a:p>
          <a:p>
            <a:r>
              <a:rPr lang="en-US" dirty="0" smtClean="0"/>
              <a:t>Youth empowerment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038600"/>
            <a:ext cx="5144877" cy="34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600" y="4038600"/>
            <a:ext cx="4501299" cy="3411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98600" y="7373779"/>
            <a:ext cx="1553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Taken by Kostya Nakazny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6604000" y="7373779"/>
            <a:ext cx="1553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Taken by Kostya Nakazny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sz="4300" dirty="0" smtClean="0">
                <a:solidFill>
                  <a:srgbClr val="000000"/>
                </a:solidFill>
                <a:latin typeface="Arial" charset="0"/>
              </a:rPr>
              <a:t>Thank You    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>
            <a:normAutofit/>
          </a:bodyPr>
          <a:lstStyle/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Dr. Barron Orr</a:t>
            </a:r>
            <a:endParaRPr lang="en-US" sz="3200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Jeanne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</a:rPr>
              <a:t>Choquehuanca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Kristin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</a:rPr>
              <a:t>Wisneski</a:t>
            </a:r>
            <a:endParaRPr lang="en-US" sz="3200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Gilbert Valenzuela</a:t>
            </a:r>
            <a:endParaRPr lang="en-US" sz="3200" dirty="0" smtClean="0"/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Astrid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</a:rPr>
              <a:t>Balderrama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lvl="1" indent="-342900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Mario Valencia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6705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601" y="6773862"/>
            <a:ext cx="9906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\\gtk\Spacegrant\USEFUL_STUFF\Logos\SpaceGrant\spacegrant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30862" y="6705600"/>
            <a:ext cx="540589" cy="9144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6800" y="680085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\\gtk\Spacegrant\USEFUL_STUFF\Logos\UA\ua_logo_l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5600" y="6734339"/>
            <a:ext cx="1040207" cy="885661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2600" y="6762750"/>
            <a:ext cx="100361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228</Words>
  <Application>Microsoft Office PowerPoint</Application>
  <PresentationFormat>Custom</PresentationFormat>
  <Paragraphs>58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An Indirect Approach to Promoting STEM Education</vt:lpstr>
      <vt:lpstr>The Problem</vt:lpstr>
      <vt:lpstr>A Possible Solution</vt:lpstr>
      <vt:lpstr>Methods</vt:lpstr>
      <vt:lpstr>Pascua Yaqui Girls' Day Event</vt:lpstr>
      <vt:lpstr>Tortuga Ranch Civic Engagement Project</vt:lpstr>
      <vt:lpstr>Introducing STEM Applications: Satellite Imagery and Determining Land Suitability through GIS</vt:lpstr>
      <vt:lpstr>Impacts</vt:lpstr>
      <vt:lpstr>Thank You  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IC</cp:lastModifiedBy>
  <cp:revision>76</cp:revision>
  <dcterms:created xsi:type="dcterms:W3CDTF">2004-05-06T09:28:21Z</dcterms:created>
  <dcterms:modified xsi:type="dcterms:W3CDTF">2010-04-12T21:48:10Z</dcterms:modified>
</cp:coreProperties>
</file>